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8"/>
  </p:handoutMasterIdLst>
  <p:sldIdLst>
    <p:sldId id="257" r:id="rId2"/>
    <p:sldId id="258" r:id="rId3"/>
    <p:sldId id="277" r:id="rId4"/>
    <p:sldId id="270" r:id="rId5"/>
    <p:sldId id="271" r:id="rId6"/>
    <p:sldId id="266" r:id="rId7"/>
    <p:sldId id="278" r:id="rId8"/>
    <p:sldId id="279" r:id="rId9"/>
    <p:sldId id="280" r:id="rId10"/>
    <p:sldId id="276" r:id="rId11"/>
    <p:sldId id="296" r:id="rId12"/>
    <p:sldId id="281" r:id="rId13"/>
    <p:sldId id="282" r:id="rId14"/>
    <p:sldId id="283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63" r:id="rId27"/>
  </p:sldIdLst>
  <p:sldSz cx="12192000" cy="6858000"/>
  <p:notesSz cx="6797675" cy="992663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4194"/>
    <a:srgbClr val="002E46"/>
    <a:srgbClr val="0A435A"/>
    <a:srgbClr val="FF9933"/>
    <a:srgbClr val="F03CDB"/>
    <a:srgbClr val="00A6E9"/>
    <a:srgbClr val="1F3039"/>
    <a:srgbClr val="EE7325"/>
    <a:srgbClr val="FDC432"/>
    <a:srgbClr val="E82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59" autoAdjust="0"/>
    <p:restoredTop sz="94664"/>
  </p:normalViewPr>
  <p:slideViewPr>
    <p:cSldViewPr snapToGrid="0">
      <p:cViewPr>
        <p:scale>
          <a:sx n="76" d="100"/>
          <a:sy n="76" d="100"/>
        </p:scale>
        <p:origin x="-312" y="1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C2E10-7560-4C5D-84DF-20AF2CF12561}" type="datetimeFigureOut">
              <a:rPr lang="pt-BR" smtClean="0"/>
              <a:t>19/07/2022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7BD69-B8A0-4DFB-9C6B-6D761F54D5E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73465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79"/>
          <a:stretch/>
        </p:blipFill>
        <p:spPr>
          <a:xfrm>
            <a:off x="-13252" y="-17276"/>
            <a:ext cx="12205252" cy="6875276"/>
          </a:xfrm>
          <a:prstGeom prst="rect">
            <a:avLst/>
          </a:prstGeom>
        </p:spPr>
      </p:pic>
      <p:sp>
        <p:nvSpPr>
          <p:cNvPr id="2" name="Retângulo 1"/>
          <p:cNvSpPr/>
          <p:nvPr userDrawn="1"/>
        </p:nvSpPr>
        <p:spPr>
          <a:xfrm>
            <a:off x="17997" y="17276"/>
            <a:ext cx="12159534" cy="6858000"/>
          </a:xfrm>
          <a:prstGeom prst="rect">
            <a:avLst/>
          </a:prstGeom>
          <a:solidFill>
            <a:srgbClr val="002E4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799070" y="2573524"/>
            <a:ext cx="7050636" cy="1676400"/>
          </a:xfrm>
          <a:prstGeom prst="rect">
            <a:avLst/>
          </a:prstGeo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r>
              <a:rPr lang="pt-BR" dirty="0"/>
              <a:t>Clique para editar o nome do curso</a:t>
            </a: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0" y="466934"/>
            <a:ext cx="2026507" cy="390569"/>
          </a:xfrm>
          <a:prstGeom prst="rect">
            <a:avLst/>
          </a:prstGeom>
        </p:spPr>
      </p:pic>
      <p:grpSp>
        <p:nvGrpSpPr>
          <p:cNvPr id="7" name="Agrupar 6"/>
          <p:cNvGrpSpPr/>
          <p:nvPr userDrawn="1"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9" name="Retângulo 8"/>
            <p:cNvSpPr/>
            <p:nvPr userDrawn="1"/>
          </p:nvSpPr>
          <p:spPr>
            <a:xfrm rot="16200000" flipH="1" flipV="1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10" name="Retângulo 9"/>
            <p:cNvSpPr/>
            <p:nvPr userDrawn="1"/>
          </p:nvSpPr>
          <p:spPr>
            <a:xfrm rot="16200000" flipH="1" flipV="1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11" name="Retângulo 10"/>
            <p:cNvSpPr/>
            <p:nvPr userDrawn="1"/>
          </p:nvSpPr>
          <p:spPr>
            <a:xfrm rot="16200000" flipH="1" flipV="1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12" name="Retângulo 11"/>
            <p:cNvSpPr/>
            <p:nvPr userDrawn="1"/>
          </p:nvSpPr>
          <p:spPr>
            <a:xfrm rot="16200000" flipH="1" flipV="1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</p:grpSp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731" y="5982343"/>
            <a:ext cx="1030363" cy="56498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691" y="5949597"/>
            <a:ext cx="622667" cy="622667"/>
          </a:xfrm>
          <a:prstGeom prst="rect">
            <a:avLst/>
          </a:prstGeom>
        </p:spPr>
      </p:pic>
      <p:cxnSp>
        <p:nvCxnSpPr>
          <p:cNvPr id="15" name="Conector reto 14"/>
          <p:cNvCxnSpPr/>
          <p:nvPr userDrawn="1"/>
        </p:nvCxnSpPr>
        <p:spPr>
          <a:xfrm>
            <a:off x="11032504" y="5894889"/>
            <a:ext cx="0" cy="75163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90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2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Espaço Reservado para Imagem 2"/>
          <p:cNvSpPr>
            <a:spLocks noGrp="1"/>
          </p:cNvSpPr>
          <p:nvPr>
            <p:ph type="pic" idx="10" hasCustomPrompt="1"/>
          </p:nvPr>
        </p:nvSpPr>
        <p:spPr>
          <a:xfrm>
            <a:off x="6868213" y="971299"/>
            <a:ext cx="5058032" cy="232581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Inserir imagem</a:t>
            </a:r>
          </a:p>
        </p:txBody>
      </p:sp>
      <p:sp>
        <p:nvSpPr>
          <p:cNvPr id="16" name="Retângulo 15"/>
          <p:cNvSpPr/>
          <p:nvPr userDrawn="1"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7" name="Imagem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</p:spPr>
      </p:pic>
      <p:grpSp>
        <p:nvGrpSpPr>
          <p:cNvPr id="18" name="Agrupar 17"/>
          <p:cNvGrpSpPr/>
          <p:nvPr userDrawn="1"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9" name="Retângulo 18"/>
            <p:cNvSpPr/>
            <p:nvPr userDrawn="1"/>
          </p:nvSpPr>
          <p:spPr>
            <a:xfrm rot="16200000" flipH="1" flipV="1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0" name="Retângulo 19"/>
            <p:cNvSpPr/>
            <p:nvPr userDrawn="1"/>
          </p:nvSpPr>
          <p:spPr>
            <a:xfrm rot="16200000" flipH="1" flipV="1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1" name="Retângulo 20"/>
            <p:cNvSpPr/>
            <p:nvPr userDrawn="1"/>
          </p:nvSpPr>
          <p:spPr>
            <a:xfrm rot="16200000" flipH="1" flipV="1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3" name="Retângulo 22"/>
            <p:cNvSpPr/>
            <p:nvPr userDrawn="1"/>
          </p:nvSpPr>
          <p:spPr>
            <a:xfrm rot="16200000" flipH="1" flipV="1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</p:grp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47589" y="971300"/>
            <a:ext cx="5333493" cy="486679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texto</a:t>
            </a:r>
          </a:p>
        </p:txBody>
      </p:sp>
      <p:sp>
        <p:nvSpPr>
          <p:cNvPr id="27" name="Espaço Reservado para Imagem 2"/>
          <p:cNvSpPr>
            <a:spLocks noGrp="1"/>
          </p:cNvSpPr>
          <p:nvPr>
            <p:ph type="pic" idx="11" hasCustomPrompt="1"/>
          </p:nvPr>
        </p:nvSpPr>
        <p:spPr>
          <a:xfrm>
            <a:off x="6868213" y="3429000"/>
            <a:ext cx="5058032" cy="232581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Inserir imagem</a:t>
            </a:r>
          </a:p>
        </p:txBody>
      </p:sp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468" y="6159981"/>
            <a:ext cx="668338" cy="36647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370" y="6148656"/>
            <a:ext cx="420786" cy="420786"/>
          </a:xfrm>
          <a:prstGeom prst="rect">
            <a:avLst/>
          </a:prstGeom>
        </p:spPr>
      </p:pic>
      <p:cxnSp>
        <p:nvCxnSpPr>
          <p:cNvPr id="22" name="Conector reto 21"/>
          <p:cNvCxnSpPr/>
          <p:nvPr userDrawn="1"/>
        </p:nvCxnSpPr>
        <p:spPr>
          <a:xfrm>
            <a:off x="11416039" y="6054657"/>
            <a:ext cx="13125" cy="5771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8" name="Imagem 2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1" y="-111565"/>
            <a:ext cx="371888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4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6" grpId="0" animBg="1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Imagem 2"/>
          <p:cNvSpPr>
            <a:spLocks noGrp="1"/>
          </p:cNvSpPr>
          <p:nvPr>
            <p:ph type="pic" idx="10" hasCustomPrompt="1"/>
          </p:nvPr>
        </p:nvSpPr>
        <p:spPr>
          <a:xfrm>
            <a:off x="914400" y="0"/>
            <a:ext cx="112776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 smtClean="0"/>
              <a:t>Inserir imagem ou vídeo</a:t>
            </a:r>
            <a:endParaRPr lang="pt-BR" dirty="0"/>
          </a:p>
        </p:txBody>
      </p:sp>
      <p:sp>
        <p:nvSpPr>
          <p:cNvPr id="13" name="Retângulo 12"/>
          <p:cNvSpPr/>
          <p:nvPr userDrawn="1"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A6E9"/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</p:spPr>
      </p:pic>
      <p:grpSp>
        <p:nvGrpSpPr>
          <p:cNvPr id="15" name="Agrupar 14"/>
          <p:cNvGrpSpPr/>
          <p:nvPr userDrawn="1"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6" name="Retângulo 15"/>
            <p:cNvSpPr/>
            <p:nvPr userDrawn="1"/>
          </p:nvSpPr>
          <p:spPr>
            <a:xfrm rot="16200000" flipH="1" flipV="1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17" name="Retângulo 16"/>
            <p:cNvSpPr/>
            <p:nvPr userDrawn="1"/>
          </p:nvSpPr>
          <p:spPr>
            <a:xfrm rot="16200000" flipH="1" flipV="1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18" name="Retângulo 17"/>
            <p:cNvSpPr/>
            <p:nvPr userDrawn="1"/>
          </p:nvSpPr>
          <p:spPr>
            <a:xfrm rot="16200000" flipH="1" flipV="1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19" name="Retângulo 18"/>
            <p:cNvSpPr/>
            <p:nvPr userDrawn="1"/>
          </p:nvSpPr>
          <p:spPr>
            <a:xfrm rot="16200000" flipH="1" flipV="1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</p:grp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1" y="-149477"/>
            <a:ext cx="371888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o + 1 Imagem Retang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Espaço Reservado para Imagem 2"/>
          <p:cNvSpPr>
            <a:spLocks noGrp="1"/>
          </p:cNvSpPr>
          <p:nvPr>
            <p:ph type="pic" idx="10" hasCustomPrompt="1"/>
          </p:nvPr>
        </p:nvSpPr>
        <p:spPr>
          <a:xfrm>
            <a:off x="914399" y="0"/>
            <a:ext cx="11277601" cy="46313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Inserir </a:t>
            </a:r>
            <a:r>
              <a:rPr lang="pt-BR" dirty="0" smtClean="0"/>
              <a:t>imagem ou vídeo</a:t>
            </a:r>
            <a:endParaRPr lang="pt-BR" dirty="0"/>
          </a:p>
        </p:txBody>
      </p:sp>
      <p:sp>
        <p:nvSpPr>
          <p:cNvPr id="16" name="Retângulo 15"/>
          <p:cNvSpPr/>
          <p:nvPr userDrawn="1"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7" name="Imagem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</p:spPr>
      </p:pic>
      <p:grpSp>
        <p:nvGrpSpPr>
          <p:cNvPr id="18" name="Agrupar 17"/>
          <p:cNvGrpSpPr/>
          <p:nvPr userDrawn="1"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9" name="Retângulo 18"/>
            <p:cNvSpPr/>
            <p:nvPr userDrawn="1"/>
          </p:nvSpPr>
          <p:spPr>
            <a:xfrm rot="16200000" flipH="1" flipV="1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0" name="Retângulo 19"/>
            <p:cNvSpPr/>
            <p:nvPr userDrawn="1"/>
          </p:nvSpPr>
          <p:spPr>
            <a:xfrm rot="16200000" flipH="1" flipV="1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1" name="Retângulo 20"/>
            <p:cNvSpPr/>
            <p:nvPr userDrawn="1"/>
          </p:nvSpPr>
          <p:spPr>
            <a:xfrm rot="16200000" flipH="1" flipV="1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3" name="Retângulo 22"/>
            <p:cNvSpPr/>
            <p:nvPr userDrawn="1"/>
          </p:nvSpPr>
          <p:spPr>
            <a:xfrm rot="16200000" flipH="1" flipV="1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</p:grp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30186" y="4926834"/>
            <a:ext cx="6732220" cy="159961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texto</a:t>
            </a:r>
          </a:p>
        </p:txBody>
      </p:sp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468" y="6159981"/>
            <a:ext cx="668338" cy="36647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370" y="6148656"/>
            <a:ext cx="420786" cy="420786"/>
          </a:xfrm>
          <a:prstGeom prst="rect">
            <a:avLst/>
          </a:prstGeom>
        </p:spPr>
      </p:pic>
      <p:cxnSp>
        <p:nvCxnSpPr>
          <p:cNvPr id="22" name="Conector reto 21"/>
          <p:cNvCxnSpPr/>
          <p:nvPr userDrawn="1"/>
        </p:nvCxnSpPr>
        <p:spPr>
          <a:xfrm>
            <a:off x="11416039" y="6054657"/>
            <a:ext cx="13125" cy="5771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8" name="Imagem 2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1" y="-111565"/>
            <a:ext cx="371888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4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6" grpId="0" animBg="1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m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Espaço Reservado para Imagem 2"/>
          <p:cNvSpPr>
            <a:spLocks noGrp="1"/>
          </p:cNvSpPr>
          <p:nvPr>
            <p:ph type="pic" idx="10" hasCustomPrompt="1"/>
          </p:nvPr>
        </p:nvSpPr>
        <p:spPr>
          <a:xfrm>
            <a:off x="475980" y="849086"/>
            <a:ext cx="7551739" cy="473231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Inserir </a:t>
            </a:r>
            <a:r>
              <a:rPr lang="pt-BR" dirty="0" smtClean="0"/>
              <a:t>imagem ou vídeo</a:t>
            </a:r>
            <a:endParaRPr lang="pt-BR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77815" y="849086"/>
            <a:ext cx="2488375" cy="473231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</a:t>
            </a:r>
            <a:r>
              <a:rPr lang="pt-BR" dirty="0" smtClean="0"/>
              <a:t>texto</a:t>
            </a:r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8" y="6142168"/>
            <a:ext cx="668338" cy="36647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40" y="6130843"/>
            <a:ext cx="420786" cy="420786"/>
          </a:xfrm>
          <a:prstGeom prst="rect">
            <a:avLst/>
          </a:prstGeom>
        </p:spPr>
      </p:pic>
      <p:cxnSp>
        <p:nvCxnSpPr>
          <p:cNvPr id="22" name="Conector reto 21"/>
          <p:cNvCxnSpPr/>
          <p:nvPr userDrawn="1"/>
        </p:nvCxnSpPr>
        <p:spPr>
          <a:xfrm>
            <a:off x="1045609" y="6036844"/>
            <a:ext cx="13125" cy="5771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Retângulo 32"/>
          <p:cNvSpPr/>
          <p:nvPr userDrawn="1"/>
        </p:nvSpPr>
        <p:spPr>
          <a:xfrm>
            <a:off x="11277600" y="-1015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A6E9"/>
              </a:solidFill>
            </a:endParaRPr>
          </a:p>
        </p:txBody>
      </p:sp>
      <p:pic>
        <p:nvPicPr>
          <p:cNvPr id="34" name="Imagem 3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</p:spPr>
      </p:pic>
      <p:grpSp>
        <p:nvGrpSpPr>
          <p:cNvPr id="35" name="Agrupar 34"/>
          <p:cNvGrpSpPr/>
          <p:nvPr userDrawn="1"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37" name="Retângulo 36"/>
            <p:cNvSpPr/>
            <p:nvPr userDrawn="1"/>
          </p:nvSpPr>
          <p:spPr>
            <a:xfrm rot="16200000" flipH="1" flipV="1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38" name="Retângulo 37"/>
            <p:cNvSpPr/>
            <p:nvPr userDrawn="1"/>
          </p:nvSpPr>
          <p:spPr>
            <a:xfrm rot="16200000" flipH="1" flipV="1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39" name="Retângulo 38"/>
            <p:cNvSpPr/>
            <p:nvPr userDrawn="1"/>
          </p:nvSpPr>
          <p:spPr>
            <a:xfrm rot="16200000" flipH="1" flipV="1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40" name="Retângulo 39"/>
            <p:cNvSpPr/>
            <p:nvPr userDrawn="1"/>
          </p:nvSpPr>
          <p:spPr>
            <a:xfrm rot="16200000" flipH="1" flipV="1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</p:grpSp>
      <p:pic>
        <p:nvPicPr>
          <p:cNvPr id="43" name="Imagem 4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195180" y="-87815"/>
            <a:ext cx="371888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5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4"/>
            <a:ext cx="12192000" cy="684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33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Imagem 2"/>
          <p:cNvSpPr>
            <a:spLocks noGrp="1"/>
          </p:cNvSpPr>
          <p:nvPr>
            <p:ph type="pic" idx="10" hasCustomPrompt="1"/>
          </p:nvPr>
        </p:nvSpPr>
        <p:spPr>
          <a:xfrm>
            <a:off x="4737464" y="0"/>
            <a:ext cx="7454536" cy="68580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Inserir </a:t>
            </a:r>
            <a:r>
              <a:rPr lang="pt-BR" dirty="0" smtClean="0"/>
              <a:t>imagem ou vídeo</a:t>
            </a:r>
            <a:endParaRPr lang="pt-BR" dirty="0"/>
          </a:p>
        </p:txBody>
      </p:sp>
      <p:sp>
        <p:nvSpPr>
          <p:cNvPr id="17" name="Retângulo 16"/>
          <p:cNvSpPr/>
          <p:nvPr userDrawn="1"/>
        </p:nvSpPr>
        <p:spPr>
          <a:xfrm>
            <a:off x="0" y="0"/>
            <a:ext cx="4737464" cy="6858000"/>
          </a:xfrm>
          <a:prstGeom prst="rect">
            <a:avLst/>
          </a:prstGeom>
          <a:solidFill>
            <a:srgbClr val="002E46"/>
          </a:solidFill>
          <a:ln>
            <a:solidFill>
              <a:srgbClr val="1F3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04800" dist="2540000" dir="2154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77814" y="2584911"/>
            <a:ext cx="3801427" cy="1367246"/>
          </a:xfr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600" b="1" baseline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r>
              <a:rPr lang="pt-BR" dirty="0"/>
              <a:t>Clique </a:t>
            </a:r>
            <a:r>
              <a:rPr lang="pt-BR" dirty="0" smtClean="0"/>
              <a:t>para</a:t>
            </a:r>
            <a:br>
              <a:rPr lang="pt-BR" dirty="0" smtClean="0"/>
            </a:br>
            <a:r>
              <a:rPr lang="pt-BR" dirty="0" smtClean="0"/>
              <a:t>editar o título</a:t>
            </a:r>
            <a:br>
              <a:rPr lang="pt-BR" dirty="0" smtClean="0"/>
            </a:br>
            <a:r>
              <a:rPr lang="pt-BR" dirty="0" smtClean="0"/>
              <a:t>da </a:t>
            </a:r>
            <a:r>
              <a:rPr lang="pt-BR" dirty="0"/>
              <a:t>aula</a:t>
            </a:r>
            <a:endParaRPr lang="en-US" dirty="0"/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477814" y="5664748"/>
            <a:ext cx="5659395" cy="67149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nome do professor(a)</a:t>
            </a:r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14" y="673252"/>
            <a:ext cx="668338" cy="366472"/>
          </a:xfrm>
          <a:prstGeom prst="rect">
            <a:avLst/>
          </a:prstGeom>
        </p:spPr>
      </p:pic>
      <p:grpSp>
        <p:nvGrpSpPr>
          <p:cNvPr id="18" name="Agrupar 17"/>
          <p:cNvGrpSpPr/>
          <p:nvPr userDrawn="1"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9" name="Retângulo 18"/>
            <p:cNvSpPr/>
            <p:nvPr userDrawn="1"/>
          </p:nvSpPr>
          <p:spPr>
            <a:xfrm rot="16200000" flipH="1" flipV="1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0" name="Retângulo 19"/>
            <p:cNvSpPr/>
            <p:nvPr userDrawn="1"/>
          </p:nvSpPr>
          <p:spPr>
            <a:xfrm rot="16200000" flipH="1" flipV="1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1" name="Retângulo 20"/>
            <p:cNvSpPr/>
            <p:nvPr userDrawn="1"/>
          </p:nvSpPr>
          <p:spPr>
            <a:xfrm rot="16200000" flipH="1" flipV="1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3" name="Retângulo 22"/>
            <p:cNvSpPr/>
            <p:nvPr userDrawn="1"/>
          </p:nvSpPr>
          <p:spPr>
            <a:xfrm rot="16200000" flipH="1" flipV="1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</p:grp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16" y="661927"/>
            <a:ext cx="420786" cy="420786"/>
          </a:xfrm>
          <a:prstGeom prst="rect">
            <a:avLst/>
          </a:prstGeom>
        </p:spPr>
      </p:pic>
      <p:cxnSp>
        <p:nvCxnSpPr>
          <p:cNvPr id="13" name="Conector reto 12"/>
          <p:cNvCxnSpPr/>
          <p:nvPr userDrawn="1"/>
        </p:nvCxnSpPr>
        <p:spPr>
          <a:xfrm>
            <a:off x="1243385" y="567928"/>
            <a:ext cx="13125" cy="5771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1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7" grpId="0" animBg="1"/>
      <p:bldP spid="8" grpId="0"/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/>
          <p:cNvGrpSpPr/>
          <p:nvPr userDrawn="1"/>
        </p:nvGrpSpPr>
        <p:grpSpPr>
          <a:xfrm>
            <a:off x="-130104" y="2043875"/>
            <a:ext cx="1110354" cy="3993977"/>
            <a:chOff x="-130104" y="2043875"/>
            <a:chExt cx="1110354" cy="3993977"/>
          </a:xfrm>
        </p:grpSpPr>
        <p:pic>
          <p:nvPicPr>
            <p:cNvPr id="18" name="Imagem 17"/>
            <p:cNvPicPr>
              <a:picLocks noChangeAspect="1"/>
            </p:cNvPicPr>
            <p:nvPr userDrawn="1"/>
          </p:nvPicPr>
          <p:blipFill>
            <a:blip r:embed="rId2" cstate="print">
              <a:duotone>
                <a:prstClr val="black"/>
                <a:srgbClr val="00A6E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94066" y="2441659"/>
              <a:ext cx="1244915" cy="484516"/>
            </a:xfrm>
            <a:prstGeom prst="rect">
              <a:avLst/>
            </a:prstGeom>
            <a:effectLst>
              <a:innerShdw blurRad="1270000" dist="2540000" dir="18900000">
                <a:prstClr val="black">
                  <a:alpha val="62000"/>
                </a:prstClr>
              </a:innerShdw>
            </a:effectLst>
          </p:spPr>
        </p:pic>
        <p:pic>
          <p:nvPicPr>
            <p:cNvPr id="24" name="Imagem 23"/>
            <p:cNvPicPr>
              <a:picLocks noChangeAspect="1"/>
            </p:cNvPicPr>
            <p:nvPr userDrawn="1"/>
          </p:nvPicPr>
          <p:blipFill>
            <a:blip r:embed="rId2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501837" y="3807398"/>
              <a:ext cx="1244915" cy="484516"/>
            </a:xfrm>
            <a:prstGeom prst="rect">
              <a:avLst/>
            </a:prstGeom>
            <a:effectLst>
              <a:innerShdw blurRad="1270000" dist="2540000" dir="18900000">
                <a:prstClr val="black">
                  <a:alpha val="62000"/>
                </a:prstClr>
              </a:innerShdw>
            </a:effectLst>
          </p:spPr>
        </p:pic>
        <p:pic>
          <p:nvPicPr>
            <p:cNvPr id="25" name="Imagem 24"/>
            <p:cNvPicPr>
              <a:picLocks noChangeAspect="1"/>
            </p:cNvPicPr>
            <p:nvPr userDrawn="1"/>
          </p:nvPicPr>
          <p:blipFill>
            <a:blip r:embed="rId2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510304" y="5173137"/>
              <a:ext cx="1244915" cy="484516"/>
            </a:xfrm>
            <a:prstGeom prst="rect">
              <a:avLst/>
            </a:prstGeom>
            <a:effectLst>
              <a:innerShdw blurRad="1270000" dist="2540000" dir="18900000">
                <a:prstClr val="black">
                  <a:alpha val="62000"/>
                </a:prstClr>
              </a:innerShdw>
            </a:effectLst>
          </p:spPr>
        </p:pic>
        <p:pic>
          <p:nvPicPr>
            <p:cNvPr id="26" name="Imagem 25"/>
            <p:cNvPicPr>
              <a:picLocks noChangeAspect="1"/>
            </p:cNvPicPr>
            <p:nvPr userDrawn="1"/>
          </p:nvPicPr>
          <p:blipFill>
            <a:blip r:embed="rId2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5534" y="2424075"/>
              <a:ext cx="1244915" cy="484516"/>
            </a:xfrm>
            <a:prstGeom prst="rect">
              <a:avLst/>
            </a:prstGeom>
            <a:effectLst>
              <a:innerShdw blurRad="1270000" dist="2540000" dir="18900000">
                <a:prstClr val="black">
                  <a:alpha val="62000"/>
                </a:prstClr>
              </a:innerShdw>
            </a:effectLst>
          </p:spPr>
        </p:pic>
        <p:pic>
          <p:nvPicPr>
            <p:cNvPr id="27" name="Imagem 26"/>
            <p:cNvPicPr>
              <a:picLocks noChangeAspect="1"/>
            </p:cNvPicPr>
            <p:nvPr userDrawn="1"/>
          </p:nvPicPr>
          <p:blipFill>
            <a:blip r:embed="rId2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63" y="3789814"/>
              <a:ext cx="1244915" cy="484516"/>
            </a:xfrm>
            <a:prstGeom prst="rect">
              <a:avLst/>
            </a:prstGeom>
            <a:effectLst>
              <a:innerShdw blurRad="1270000" dist="2540000" dir="18900000">
                <a:prstClr val="black">
                  <a:alpha val="62000"/>
                </a:prstClr>
              </a:innerShdw>
            </a:effectLst>
          </p:spPr>
        </p:pic>
        <p:pic>
          <p:nvPicPr>
            <p:cNvPr id="28" name="Imagem 27"/>
            <p:cNvPicPr>
              <a:picLocks noChangeAspect="1"/>
            </p:cNvPicPr>
            <p:nvPr userDrawn="1"/>
          </p:nvPicPr>
          <p:blipFill>
            <a:blip r:embed="rId2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9296" y="5155553"/>
              <a:ext cx="1244915" cy="484516"/>
            </a:xfrm>
            <a:prstGeom prst="rect">
              <a:avLst/>
            </a:prstGeom>
            <a:effectLst>
              <a:innerShdw blurRad="1270000" dist="2540000" dir="18900000">
                <a:prstClr val="black">
                  <a:alpha val="62000"/>
                </a:prstClr>
              </a:innerShdw>
            </a:effectLst>
          </p:spPr>
        </p:pic>
      </p:grpSp>
      <p:pic>
        <p:nvPicPr>
          <p:cNvPr id="4" name="Imagem 3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5" t="19175" r="13900" b="33334"/>
          <a:stretch/>
        </p:blipFill>
        <p:spPr>
          <a:xfrm>
            <a:off x="-304801" y="-529065"/>
            <a:ext cx="3992493" cy="367781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" name="Espaço Reservado para Texto 2"/>
          <p:cNvSpPr>
            <a:spLocks noGrp="1"/>
          </p:cNvSpPr>
          <p:nvPr userDrawn="1">
            <p:ph type="body" idx="1" hasCustomPrompt="1"/>
          </p:nvPr>
        </p:nvSpPr>
        <p:spPr>
          <a:xfrm>
            <a:off x="3992493" y="5030868"/>
            <a:ext cx="5187264" cy="271441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nome do autor(a)</a:t>
            </a:r>
          </a:p>
        </p:txBody>
      </p:sp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992493" y="1188127"/>
            <a:ext cx="6657975" cy="2852737"/>
          </a:xfrm>
        </p:spPr>
        <p:txBody>
          <a:bodyPr anchor="ctr">
            <a:normAutofit/>
          </a:bodyPr>
          <a:lstStyle>
            <a:lvl1pPr algn="l">
              <a:defRPr sz="5000" b="1">
                <a:solidFill>
                  <a:schemeClr val="bg1"/>
                </a:solidFill>
                <a:latin typeface="Franklin Gothic Demi" panose="020B07030201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Clique para </a:t>
            </a:r>
            <a:br>
              <a:rPr lang="pt-BR" dirty="0"/>
            </a:br>
            <a:r>
              <a:rPr lang="pt-BR" dirty="0"/>
              <a:t>editar</a:t>
            </a:r>
            <a:br>
              <a:rPr lang="pt-BR" dirty="0"/>
            </a:br>
            <a:r>
              <a:rPr lang="pt-BR" dirty="0"/>
              <a:t>o </a:t>
            </a:r>
            <a:r>
              <a:rPr lang="pt-BR" dirty="0" smtClean="0"/>
              <a:t>texto</a:t>
            </a:r>
            <a:endParaRPr lang="en-US" dirty="0"/>
          </a:p>
        </p:txBody>
      </p:sp>
      <p:grpSp>
        <p:nvGrpSpPr>
          <p:cNvPr id="13" name="Agrupar 12"/>
          <p:cNvGrpSpPr/>
          <p:nvPr userDrawn="1"/>
        </p:nvGrpSpPr>
        <p:grpSpPr>
          <a:xfrm>
            <a:off x="0" y="6813931"/>
            <a:ext cx="12192000" cy="45719"/>
            <a:chOff x="-3124684" y="6837381"/>
            <a:chExt cx="12469445" cy="41235"/>
          </a:xfrm>
        </p:grpSpPr>
        <p:sp>
          <p:nvSpPr>
            <p:cNvPr id="14" name="Retângulo 13"/>
            <p:cNvSpPr/>
            <p:nvPr userDrawn="1"/>
          </p:nvSpPr>
          <p:spPr>
            <a:xfrm rot="10800000" flipH="1" flipV="1">
              <a:off x="-3124684" y="6837384"/>
              <a:ext cx="3117362" cy="41232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15" name="Retângulo 14"/>
            <p:cNvSpPr/>
            <p:nvPr userDrawn="1"/>
          </p:nvSpPr>
          <p:spPr>
            <a:xfrm rot="10800000" flipH="1" flipV="1">
              <a:off x="-7322" y="6837383"/>
              <a:ext cx="3117362" cy="41232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16" name="Retângulo 15"/>
            <p:cNvSpPr/>
            <p:nvPr userDrawn="1"/>
          </p:nvSpPr>
          <p:spPr>
            <a:xfrm rot="10800000" flipH="1" flipV="1">
              <a:off x="6227399" y="6837381"/>
              <a:ext cx="3117362" cy="41232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17" name="Retângulo 16"/>
            <p:cNvSpPr/>
            <p:nvPr userDrawn="1"/>
          </p:nvSpPr>
          <p:spPr>
            <a:xfrm rot="10800000" flipH="1" flipV="1">
              <a:off x="3110039" y="6837384"/>
              <a:ext cx="3117362" cy="41232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</p:grpSp>
      <p:pic>
        <p:nvPicPr>
          <p:cNvPr id="19" name="Imagem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468" y="6159981"/>
            <a:ext cx="668338" cy="366472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370" y="6148656"/>
            <a:ext cx="420786" cy="420786"/>
          </a:xfrm>
          <a:prstGeom prst="rect">
            <a:avLst/>
          </a:prstGeom>
        </p:spPr>
      </p:pic>
      <p:cxnSp>
        <p:nvCxnSpPr>
          <p:cNvPr id="21" name="Conector reto 20"/>
          <p:cNvCxnSpPr/>
          <p:nvPr userDrawn="1"/>
        </p:nvCxnSpPr>
        <p:spPr>
          <a:xfrm>
            <a:off x="11416039" y="6054657"/>
            <a:ext cx="13125" cy="5771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40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A6E9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23705" y="2209800"/>
            <a:ext cx="8894718" cy="339936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texto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1323705" y="681154"/>
            <a:ext cx="8652318" cy="444706"/>
          </a:xfrm>
        </p:spPr>
        <p:txBody>
          <a:bodyPr anchor="t">
            <a:normAutofit/>
          </a:bodyPr>
          <a:lstStyle>
            <a:lvl1pPr marL="0" indent="0">
              <a:buNone/>
              <a:defRPr sz="2800" b="1" baseline="0">
                <a:solidFill>
                  <a:srgbClr val="E82E8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 número da unidade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1323704" y="1225725"/>
            <a:ext cx="8652319" cy="938169"/>
          </a:xfrm>
        </p:spPr>
        <p:txBody>
          <a:bodyPr anchor="t">
            <a:normAutofit/>
          </a:bodyPr>
          <a:lstStyle>
            <a:lvl1pPr marL="0" indent="0">
              <a:buNone/>
              <a:defRPr sz="2400" b="0" baseline="0">
                <a:solidFill>
                  <a:srgbClr val="8A4194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 título da disciplina</a:t>
            </a:r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</p:spPr>
      </p:pic>
      <p:grpSp>
        <p:nvGrpSpPr>
          <p:cNvPr id="25" name="Agrupar 24"/>
          <p:cNvGrpSpPr/>
          <p:nvPr userDrawn="1"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6" name="Retângulo 25"/>
            <p:cNvSpPr/>
            <p:nvPr userDrawn="1"/>
          </p:nvSpPr>
          <p:spPr>
            <a:xfrm rot="16200000" flipH="1" flipV="1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7" name="Retângulo 26"/>
            <p:cNvSpPr/>
            <p:nvPr userDrawn="1"/>
          </p:nvSpPr>
          <p:spPr>
            <a:xfrm rot="16200000" flipH="1" flipV="1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8" name="Retângulo 27"/>
            <p:cNvSpPr/>
            <p:nvPr userDrawn="1"/>
          </p:nvSpPr>
          <p:spPr>
            <a:xfrm rot="16200000" flipH="1" flipV="1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9" name="Retângulo 28"/>
            <p:cNvSpPr/>
            <p:nvPr userDrawn="1"/>
          </p:nvSpPr>
          <p:spPr>
            <a:xfrm rot="16200000" flipH="1" flipV="1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</p:grpSp>
      <p:pic>
        <p:nvPicPr>
          <p:cNvPr id="19" name="Imagem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468" y="6159981"/>
            <a:ext cx="668338" cy="366472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370" y="6148656"/>
            <a:ext cx="420786" cy="420786"/>
          </a:xfrm>
          <a:prstGeom prst="rect">
            <a:avLst/>
          </a:prstGeom>
        </p:spPr>
      </p:pic>
      <p:cxnSp>
        <p:nvCxnSpPr>
          <p:cNvPr id="21" name="Conector reto 20"/>
          <p:cNvCxnSpPr/>
          <p:nvPr userDrawn="1"/>
        </p:nvCxnSpPr>
        <p:spPr>
          <a:xfrm>
            <a:off x="11416039" y="6054657"/>
            <a:ext cx="13125" cy="5771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1" y="-111565"/>
            <a:ext cx="371888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7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78069" y="840884"/>
            <a:ext cx="10471639" cy="49280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texto</a:t>
            </a:r>
          </a:p>
        </p:txBody>
      </p:sp>
      <p:sp>
        <p:nvSpPr>
          <p:cNvPr id="21" name="Retângulo 20"/>
          <p:cNvSpPr/>
          <p:nvPr userDrawn="1"/>
        </p:nvSpPr>
        <p:spPr>
          <a:xfrm>
            <a:off x="11277600" y="-1015"/>
            <a:ext cx="914400" cy="6858000"/>
          </a:xfrm>
          <a:prstGeom prst="rect">
            <a:avLst/>
          </a:prstGeom>
          <a:solidFill>
            <a:srgbClr val="EE7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A6E9"/>
              </a:solidFill>
            </a:endParaRPr>
          </a:p>
        </p:txBody>
      </p:sp>
      <p:pic>
        <p:nvPicPr>
          <p:cNvPr id="22" name="Imagem 2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</p:spPr>
      </p:pic>
      <p:grpSp>
        <p:nvGrpSpPr>
          <p:cNvPr id="23" name="Agrupar 22"/>
          <p:cNvGrpSpPr/>
          <p:nvPr userDrawn="1"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24" name="Retângulo 23"/>
            <p:cNvSpPr/>
            <p:nvPr userDrawn="1"/>
          </p:nvSpPr>
          <p:spPr>
            <a:xfrm rot="16200000" flipH="1" flipV="1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32" name="Retângulo 31"/>
            <p:cNvSpPr/>
            <p:nvPr userDrawn="1"/>
          </p:nvSpPr>
          <p:spPr>
            <a:xfrm rot="16200000" flipH="1" flipV="1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35" name="Retângulo 34"/>
            <p:cNvSpPr/>
            <p:nvPr userDrawn="1"/>
          </p:nvSpPr>
          <p:spPr>
            <a:xfrm rot="16200000" flipH="1" flipV="1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36" name="Retângulo 35"/>
            <p:cNvSpPr/>
            <p:nvPr userDrawn="1"/>
          </p:nvSpPr>
          <p:spPr>
            <a:xfrm rot="16200000" flipH="1" flipV="1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</p:grpSp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69" y="6140775"/>
            <a:ext cx="668338" cy="36647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71" y="6129450"/>
            <a:ext cx="420786" cy="420786"/>
          </a:xfrm>
          <a:prstGeom prst="rect">
            <a:avLst/>
          </a:prstGeom>
        </p:spPr>
      </p:pic>
      <p:cxnSp>
        <p:nvCxnSpPr>
          <p:cNvPr id="15" name="Conector reto 14"/>
          <p:cNvCxnSpPr/>
          <p:nvPr userDrawn="1"/>
        </p:nvCxnSpPr>
        <p:spPr>
          <a:xfrm>
            <a:off x="1143640" y="6035451"/>
            <a:ext cx="13125" cy="5771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535" y="-78418"/>
            <a:ext cx="365792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23704" y="681154"/>
            <a:ext cx="10457987" cy="520969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texto</a:t>
            </a:r>
          </a:p>
        </p:txBody>
      </p:sp>
      <p:sp>
        <p:nvSpPr>
          <p:cNvPr id="21" name="Retângulo 20"/>
          <p:cNvSpPr/>
          <p:nvPr userDrawn="1"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A6E9"/>
              </a:solidFill>
            </a:endParaRPr>
          </a:p>
        </p:txBody>
      </p:sp>
      <p:pic>
        <p:nvPicPr>
          <p:cNvPr id="22" name="Imagem 2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</p:spPr>
      </p:pic>
      <p:grpSp>
        <p:nvGrpSpPr>
          <p:cNvPr id="23" name="Agrupar 22"/>
          <p:cNvGrpSpPr/>
          <p:nvPr userDrawn="1"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4" name="Retângulo 23"/>
            <p:cNvSpPr/>
            <p:nvPr userDrawn="1"/>
          </p:nvSpPr>
          <p:spPr>
            <a:xfrm rot="16200000" flipH="1" flipV="1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32" name="Retângulo 31"/>
            <p:cNvSpPr/>
            <p:nvPr userDrawn="1"/>
          </p:nvSpPr>
          <p:spPr>
            <a:xfrm rot="16200000" flipH="1" flipV="1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35" name="Retângulo 34"/>
            <p:cNvSpPr/>
            <p:nvPr userDrawn="1"/>
          </p:nvSpPr>
          <p:spPr>
            <a:xfrm rot="16200000" flipH="1" flipV="1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36" name="Retângulo 35"/>
            <p:cNvSpPr/>
            <p:nvPr userDrawn="1"/>
          </p:nvSpPr>
          <p:spPr>
            <a:xfrm rot="16200000" flipH="1" flipV="1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</p:grpSp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468" y="6159981"/>
            <a:ext cx="668338" cy="36647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370" y="6148656"/>
            <a:ext cx="420786" cy="420786"/>
          </a:xfrm>
          <a:prstGeom prst="rect">
            <a:avLst/>
          </a:prstGeom>
        </p:spPr>
      </p:pic>
      <p:cxnSp>
        <p:nvCxnSpPr>
          <p:cNvPr id="15" name="Conector reto 14"/>
          <p:cNvCxnSpPr/>
          <p:nvPr userDrawn="1"/>
        </p:nvCxnSpPr>
        <p:spPr>
          <a:xfrm>
            <a:off x="11416039" y="6054657"/>
            <a:ext cx="13125" cy="5771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1" y="-149477"/>
            <a:ext cx="371888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2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ço Reservado para Imagem 2"/>
          <p:cNvSpPr>
            <a:spLocks noGrp="1"/>
          </p:cNvSpPr>
          <p:nvPr>
            <p:ph type="pic" idx="10" hasCustomPrompt="1"/>
          </p:nvPr>
        </p:nvSpPr>
        <p:spPr>
          <a:xfrm>
            <a:off x="7133968" y="0"/>
            <a:ext cx="5058032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 smtClean="0"/>
              <a:t>Inserir imagem ou vídeo</a:t>
            </a:r>
            <a:endParaRPr lang="pt-BR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58684" y="1068673"/>
            <a:ext cx="5333493" cy="47558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texto</a:t>
            </a:r>
          </a:p>
        </p:txBody>
      </p:sp>
      <p:sp>
        <p:nvSpPr>
          <p:cNvPr id="15" name="Retângulo 14"/>
          <p:cNvSpPr/>
          <p:nvPr userDrawn="1"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A6E9"/>
              </a:solidFill>
            </a:endParaRPr>
          </a:p>
        </p:txBody>
      </p:sp>
      <p:pic>
        <p:nvPicPr>
          <p:cNvPr id="16" name="Imagem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</p:spPr>
      </p:pic>
      <p:grpSp>
        <p:nvGrpSpPr>
          <p:cNvPr id="17" name="Agrupar 16"/>
          <p:cNvGrpSpPr/>
          <p:nvPr userDrawn="1"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8" name="Retângulo 17"/>
            <p:cNvSpPr/>
            <p:nvPr userDrawn="1"/>
          </p:nvSpPr>
          <p:spPr>
            <a:xfrm rot="16200000" flipH="1" flipV="1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19" name="Retângulo 18"/>
            <p:cNvSpPr/>
            <p:nvPr userDrawn="1"/>
          </p:nvSpPr>
          <p:spPr>
            <a:xfrm rot="16200000" flipH="1" flipV="1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0" name="Retângulo 19"/>
            <p:cNvSpPr/>
            <p:nvPr userDrawn="1"/>
          </p:nvSpPr>
          <p:spPr>
            <a:xfrm rot="16200000" flipH="1" flipV="1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2" name="Retângulo 21"/>
            <p:cNvSpPr/>
            <p:nvPr userDrawn="1"/>
          </p:nvSpPr>
          <p:spPr>
            <a:xfrm rot="16200000" flipH="1" flipV="1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</p:grp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737" y="6218650"/>
            <a:ext cx="668338" cy="36647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639" y="6207325"/>
            <a:ext cx="420786" cy="420786"/>
          </a:xfrm>
          <a:prstGeom prst="rect">
            <a:avLst/>
          </a:prstGeom>
        </p:spPr>
      </p:pic>
      <p:cxnSp>
        <p:nvCxnSpPr>
          <p:cNvPr id="14" name="Conector reto 13"/>
          <p:cNvCxnSpPr/>
          <p:nvPr userDrawn="1"/>
        </p:nvCxnSpPr>
        <p:spPr>
          <a:xfrm>
            <a:off x="6313308" y="6113326"/>
            <a:ext cx="13125" cy="5771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3" name="Imagem 2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1" y="-111565"/>
            <a:ext cx="371888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6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ço Reservado para Imagem 2"/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8088924" cy="59435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 smtClean="0"/>
              <a:t>Inserir imagem ou vídeo</a:t>
            </a:r>
            <a:endParaRPr lang="pt-BR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60302" y="593889"/>
            <a:ext cx="3565943" cy="47558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texto</a:t>
            </a:r>
          </a:p>
        </p:txBody>
      </p:sp>
      <p:sp>
        <p:nvSpPr>
          <p:cNvPr id="15" name="Retângulo 14"/>
          <p:cNvSpPr/>
          <p:nvPr userDrawn="1"/>
        </p:nvSpPr>
        <p:spPr>
          <a:xfrm rot="5400000">
            <a:off x="5638800" y="304799"/>
            <a:ext cx="914400" cy="12192002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A6E9"/>
              </a:solidFill>
            </a:endParaRPr>
          </a:p>
        </p:txBody>
      </p:sp>
      <p:pic>
        <p:nvPicPr>
          <p:cNvPr id="16" name="Imagem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319" b="4455"/>
          <a:stretch/>
        </p:blipFill>
        <p:spPr>
          <a:xfrm>
            <a:off x="244582" y="6252665"/>
            <a:ext cx="373314" cy="303085"/>
          </a:xfrm>
          <a:prstGeom prst="rect">
            <a:avLst/>
          </a:prstGeom>
        </p:spPr>
      </p:pic>
      <p:grpSp>
        <p:nvGrpSpPr>
          <p:cNvPr id="17" name="Agrupar 16"/>
          <p:cNvGrpSpPr/>
          <p:nvPr userDrawn="1"/>
        </p:nvGrpSpPr>
        <p:grpSpPr>
          <a:xfrm rot="5400000">
            <a:off x="6073139" y="746091"/>
            <a:ext cx="45719" cy="12192002"/>
            <a:chOff x="5081482" y="-1015"/>
            <a:chExt cx="74950" cy="6859015"/>
          </a:xfrm>
        </p:grpSpPr>
        <p:sp>
          <p:nvSpPr>
            <p:cNvPr id="18" name="Retângulo 17"/>
            <p:cNvSpPr/>
            <p:nvPr userDrawn="1"/>
          </p:nvSpPr>
          <p:spPr>
            <a:xfrm rot="16200000" flipH="1" flipV="1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19" name="Retângulo 18"/>
            <p:cNvSpPr/>
            <p:nvPr userDrawn="1"/>
          </p:nvSpPr>
          <p:spPr>
            <a:xfrm rot="16200000" flipH="1" flipV="1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0" name="Retângulo 19"/>
            <p:cNvSpPr/>
            <p:nvPr userDrawn="1"/>
          </p:nvSpPr>
          <p:spPr>
            <a:xfrm rot="16200000" flipH="1" flipV="1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2" name="Retângulo 21"/>
            <p:cNvSpPr/>
            <p:nvPr userDrawn="1"/>
          </p:nvSpPr>
          <p:spPr>
            <a:xfrm rot="16200000" flipH="1" flipV="1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</p:grpSp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557" y="6198180"/>
            <a:ext cx="668338" cy="36647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459" y="6186855"/>
            <a:ext cx="420786" cy="420786"/>
          </a:xfrm>
          <a:prstGeom prst="rect">
            <a:avLst/>
          </a:prstGeom>
        </p:spPr>
      </p:pic>
      <p:cxnSp>
        <p:nvCxnSpPr>
          <p:cNvPr id="21" name="Conector reto 20"/>
          <p:cNvCxnSpPr/>
          <p:nvPr userDrawn="1"/>
        </p:nvCxnSpPr>
        <p:spPr>
          <a:xfrm>
            <a:off x="11376128" y="6092856"/>
            <a:ext cx="13125" cy="5771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6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os + 2 imagens (separada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 userDrawn="1"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A6E9"/>
              </a:solidFill>
            </a:endParaRPr>
          </a:p>
        </p:txBody>
      </p:sp>
      <p:pic>
        <p:nvPicPr>
          <p:cNvPr id="17" name="Imagem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</p:spPr>
      </p:pic>
      <p:grpSp>
        <p:nvGrpSpPr>
          <p:cNvPr id="18" name="Agrupar 17"/>
          <p:cNvGrpSpPr/>
          <p:nvPr userDrawn="1"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9" name="Retângulo 18"/>
            <p:cNvSpPr/>
            <p:nvPr userDrawn="1"/>
          </p:nvSpPr>
          <p:spPr>
            <a:xfrm rot="16200000" flipH="1" flipV="1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0" name="Retângulo 19"/>
            <p:cNvSpPr/>
            <p:nvPr userDrawn="1"/>
          </p:nvSpPr>
          <p:spPr>
            <a:xfrm rot="16200000" flipH="1" flipV="1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1" name="Retângulo 20"/>
            <p:cNvSpPr/>
            <p:nvPr userDrawn="1"/>
          </p:nvSpPr>
          <p:spPr>
            <a:xfrm rot="16200000" flipH="1" flipV="1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  <p:sp>
          <p:nvSpPr>
            <p:cNvPr id="23" name="Retângulo 22"/>
            <p:cNvSpPr/>
            <p:nvPr userDrawn="1"/>
          </p:nvSpPr>
          <p:spPr>
            <a:xfrm rot="16200000" flipH="1" flipV="1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reflection blurRad="6350" stA="55000" endA="50" endPos="85000" dist="60007" dir="5400000" sy="-100000" algn="bl" rotWithShape="0"/>
                </a:effectLst>
              </a:endParaRPr>
            </a:p>
          </p:txBody>
        </p:sp>
      </p:grp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15767" y="519283"/>
            <a:ext cx="5333493" cy="282465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texto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850625" y="3675323"/>
            <a:ext cx="5172337" cy="282465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texto</a:t>
            </a:r>
          </a:p>
        </p:txBody>
      </p:sp>
      <p:sp>
        <p:nvSpPr>
          <p:cNvPr id="15" name="Espaço Reservado para Imagem 2"/>
          <p:cNvSpPr>
            <a:spLocks noGrp="1"/>
          </p:cNvSpPr>
          <p:nvPr>
            <p:ph type="pic" idx="13" hasCustomPrompt="1"/>
          </p:nvPr>
        </p:nvSpPr>
        <p:spPr>
          <a:xfrm>
            <a:off x="6769004" y="519283"/>
            <a:ext cx="5253957" cy="2824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 smtClean="0"/>
              <a:t>Inserir imagem ou vídeo</a:t>
            </a:r>
            <a:endParaRPr lang="pt-BR" dirty="0"/>
          </a:p>
        </p:txBody>
      </p:sp>
      <p:sp>
        <p:nvSpPr>
          <p:cNvPr id="22" name="Espaço Reservado para Imagem 2"/>
          <p:cNvSpPr>
            <a:spLocks noGrp="1"/>
          </p:cNvSpPr>
          <p:nvPr>
            <p:ph type="pic" idx="14" hasCustomPrompt="1"/>
          </p:nvPr>
        </p:nvSpPr>
        <p:spPr>
          <a:xfrm>
            <a:off x="1215766" y="3675323"/>
            <a:ext cx="5333493" cy="2824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 smtClean="0"/>
              <a:t>Inserir imagem ou vídeo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1" y="-138993"/>
            <a:ext cx="365792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2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2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2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8" r:id="rId5"/>
    <p:sldLayoutId id="2147483661" r:id="rId6"/>
    <p:sldLayoutId id="2147483653" r:id="rId7"/>
    <p:sldLayoutId id="2147483659" r:id="rId8"/>
    <p:sldLayoutId id="2147483654" r:id="rId9"/>
    <p:sldLayoutId id="2147483660" r:id="rId10"/>
    <p:sldLayoutId id="2147483655" r:id="rId11"/>
    <p:sldLayoutId id="2147483662" r:id="rId12"/>
    <p:sldLayoutId id="2147483663" r:id="rId13"/>
    <p:sldLayoutId id="2147483657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3297" y="2378329"/>
            <a:ext cx="6007766" cy="1676400"/>
          </a:xfrm>
        </p:spPr>
        <p:txBody>
          <a:bodyPr/>
          <a:lstStyle/>
          <a:p>
            <a:r>
              <a:rPr lang="pt-BR" sz="6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Engenharia </a:t>
            </a:r>
            <a:r>
              <a:rPr lang="pt-BR" dirty="0">
                <a:latin typeface="Franklin Gothic Demi" panose="020B0703020102020204" pitchFamily="34" charset="0"/>
              </a:rPr>
              <a:t>D</a:t>
            </a:r>
            <a:r>
              <a:rPr lang="pt-BR" sz="6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e Software</a:t>
            </a:r>
            <a:endParaRPr lang="pt-BR" sz="60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20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30186" y="4831300"/>
            <a:ext cx="6564286" cy="1599619"/>
          </a:xfrm>
        </p:spPr>
        <p:txBody>
          <a:bodyPr>
            <a:normAutofit/>
          </a:bodyPr>
          <a:lstStyle/>
          <a:p>
            <a:r>
              <a:rPr lang="pt-BR" sz="2800" dirty="0" smtClean="0"/>
              <a:t>Gráficos:</a:t>
            </a:r>
          </a:p>
          <a:p>
            <a:r>
              <a:rPr lang="pt-BR" sz="2800" dirty="0" smtClean="0"/>
              <a:t>Construção e Interpretação. </a:t>
            </a:r>
            <a:endParaRPr lang="pt-BR" sz="2800" dirty="0"/>
          </a:p>
        </p:txBody>
      </p:sp>
      <p:pic>
        <p:nvPicPr>
          <p:cNvPr id="4" name="Espaço Reservado para Conteúdo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666" y="565726"/>
            <a:ext cx="6829496" cy="379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54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554" y="836493"/>
            <a:ext cx="9209443" cy="273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7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800" dirty="0" smtClean="0"/>
              <a:t>Gráficos.</a:t>
            </a:r>
          </a:p>
          <a:p>
            <a:r>
              <a:rPr lang="pt-BR" sz="1800" dirty="0" smtClean="0"/>
              <a:t>Características</a:t>
            </a:r>
            <a:r>
              <a:rPr lang="pt-BR" sz="1800" dirty="0"/>
              <a:t>: Simplicidade, clareza e veracidade. </a:t>
            </a:r>
          </a:p>
          <a:p>
            <a:r>
              <a:rPr lang="pt-BR" sz="1800" dirty="0" smtClean="0"/>
              <a:t>Elementos </a:t>
            </a:r>
            <a:r>
              <a:rPr lang="pt-BR" sz="1800" dirty="0"/>
              <a:t>de um gráfico:</a:t>
            </a:r>
          </a:p>
          <a:p>
            <a:pPr marL="342900" indent="-342900">
              <a:buFontTx/>
              <a:buChar char="-"/>
            </a:pPr>
            <a:r>
              <a:rPr lang="pt-BR" sz="1800" dirty="0"/>
              <a:t>Título.</a:t>
            </a:r>
          </a:p>
          <a:p>
            <a:pPr marL="342900" indent="-342900">
              <a:buFontTx/>
              <a:buChar char="-"/>
            </a:pPr>
            <a:r>
              <a:rPr lang="pt-BR" sz="1800" dirty="0"/>
              <a:t>Fonte.</a:t>
            </a:r>
          </a:p>
          <a:p>
            <a:pPr marL="342900" indent="-342900">
              <a:buFontTx/>
              <a:buChar char="-"/>
            </a:pPr>
            <a:r>
              <a:rPr lang="pt-BR" sz="1800" dirty="0"/>
              <a:t>Legenda.</a:t>
            </a:r>
          </a:p>
          <a:p>
            <a:pPr marL="342900" indent="-342900">
              <a:buFontTx/>
              <a:buChar char="-"/>
            </a:pPr>
            <a:r>
              <a:rPr lang="pt-BR" sz="1800" dirty="0"/>
              <a:t>Escala.</a:t>
            </a:r>
          </a:p>
          <a:p>
            <a:pPr marL="342900" indent="-342900">
              <a:buFontTx/>
              <a:buChar char="-"/>
            </a:pPr>
            <a:r>
              <a:rPr lang="pt-BR" sz="1800" dirty="0"/>
              <a:t>Cor</a:t>
            </a:r>
          </a:p>
          <a:p>
            <a:pPr marL="342900" indent="-342900">
              <a:buFontTx/>
              <a:buChar char="-"/>
            </a:pPr>
            <a:r>
              <a:rPr lang="pt-BR" sz="1800" dirty="0"/>
              <a:t>Forma.</a:t>
            </a:r>
          </a:p>
        </p:txBody>
      </p:sp>
    </p:spTree>
    <p:extLst>
      <p:ext uri="{BB962C8B-B14F-4D97-AF65-F5344CB8AC3E}">
        <p14:creationId xmlns:p14="http://schemas.microsoft.com/office/powerpoint/2010/main" val="154452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="" xmlns:a16="http://schemas.microsoft.com/office/drawing/2014/main" id="{663B7A01-E6E8-F748-8A40-0A1FA5167E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360933" y="2726978"/>
            <a:ext cx="8652319" cy="938169"/>
          </a:xfrm>
        </p:spPr>
        <p:txBody>
          <a:bodyPr/>
          <a:lstStyle/>
          <a:p>
            <a:r>
              <a:rPr lang="pt-BR" sz="4000" dirty="0"/>
              <a:t>Aplicações do uso de tabelas e gráficos.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980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1800" dirty="0"/>
              <a:t>O quadro seguinte mostra o desempenho de um time de futebol no </a:t>
            </a:r>
            <a:r>
              <a:rPr lang="pt-BR" sz="1800" dirty="0" err="1"/>
              <a:t>último</a:t>
            </a:r>
            <a:r>
              <a:rPr lang="pt-BR" sz="1800" dirty="0"/>
              <a:t> campeonato. A coluna da esquerda mostra o </a:t>
            </a:r>
            <a:r>
              <a:rPr lang="pt-BR" sz="1800" dirty="0" err="1"/>
              <a:t>número</a:t>
            </a:r>
            <a:r>
              <a:rPr lang="pt-BR" sz="1800" dirty="0"/>
              <a:t> de gols marcados e a coluna da direita informa em quantos jogos o time marcou aquele </a:t>
            </a:r>
            <a:r>
              <a:rPr lang="pt-BR" sz="1800" dirty="0" err="1"/>
              <a:t>número</a:t>
            </a:r>
            <a:r>
              <a:rPr lang="pt-BR" sz="1800" dirty="0"/>
              <a:t> de gols.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188" y="2480621"/>
            <a:ext cx="7455400" cy="2633058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886188" y="5113679"/>
            <a:ext cx="2740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Fonte. O autor (adaptada).</a:t>
            </a:r>
          </a:p>
        </p:txBody>
      </p:sp>
    </p:spTree>
    <p:extLst>
      <p:ext uri="{BB962C8B-B14F-4D97-AF65-F5344CB8AC3E}">
        <p14:creationId xmlns:p14="http://schemas.microsoft.com/office/powerpoint/2010/main" val="417142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385979" y="1259741"/>
            <a:ext cx="5333493" cy="4755820"/>
          </a:xfrm>
        </p:spPr>
        <p:txBody>
          <a:bodyPr>
            <a:normAutofit/>
          </a:bodyPr>
          <a:lstStyle/>
          <a:p>
            <a:pPr algn="just"/>
            <a:r>
              <a:rPr lang="pt-BR" sz="1800" dirty="0"/>
              <a:t>Com base nos dados da tabela, informe em quantas partidas foram marcadas a maior quantidade de gols?</a:t>
            </a:r>
          </a:p>
        </p:txBody>
      </p:sp>
      <p:pic>
        <p:nvPicPr>
          <p:cNvPr id="7" name="Espaço Reservado para Conteúdo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471" y="1068672"/>
            <a:ext cx="3622829" cy="542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8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385979" y="1259741"/>
            <a:ext cx="5333493" cy="4755820"/>
          </a:xfrm>
        </p:spPr>
        <p:txBody>
          <a:bodyPr>
            <a:normAutofit/>
          </a:bodyPr>
          <a:lstStyle/>
          <a:p>
            <a:pPr algn="just"/>
            <a:r>
              <a:rPr lang="pt-BR" sz="1800" dirty="0" smtClean="0"/>
              <a:t>Reposta. </a:t>
            </a:r>
          </a:p>
          <a:p>
            <a:pPr algn="just"/>
            <a:r>
              <a:rPr lang="pt-BR" sz="1800" dirty="0"/>
              <a:t>A maior quantidade de gols marcada em uma partida, foi de 7 gols, que aconteceu em 1 partida</a:t>
            </a:r>
            <a:r>
              <a:rPr lang="pt-BR" dirty="0"/>
              <a:t>. </a:t>
            </a:r>
          </a:p>
          <a:p>
            <a:pPr algn="just"/>
            <a:endParaRPr lang="pt-BR" dirty="0"/>
          </a:p>
        </p:txBody>
      </p:sp>
      <p:pic>
        <p:nvPicPr>
          <p:cNvPr id="4" name="Espaço Reservado para Conteúdo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60" y="1399614"/>
            <a:ext cx="4315427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7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1800" dirty="0"/>
              <a:t>Uma enquete, realizada em março de 2010, perguntava aos internautas se eles acreditavam que as atividades humanas provocam o aquecimento global. Eram três as alternativas possíveis e 279 internautas responderam à enquete, como mostra o gráfico.</a:t>
            </a:r>
          </a:p>
        </p:txBody>
      </p:sp>
      <p:sp>
        <p:nvSpPr>
          <p:cNvPr id="3" name="Retângulo 2"/>
          <p:cNvSpPr/>
          <p:nvPr/>
        </p:nvSpPr>
        <p:spPr>
          <a:xfrm>
            <a:off x="2425480" y="5456887"/>
            <a:ext cx="2740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Fonte. O autor (adaptada).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840" y="2195093"/>
            <a:ext cx="6656096" cy="325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385979" y="1259741"/>
            <a:ext cx="5333493" cy="4755820"/>
          </a:xfrm>
        </p:spPr>
        <p:txBody>
          <a:bodyPr>
            <a:normAutofit/>
          </a:bodyPr>
          <a:lstStyle/>
          <a:p>
            <a:pPr algn="just"/>
            <a:r>
              <a:rPr lang="pt-BR" sz="1800" dirty="0"/>
              <a:t>Observando o gráfico, qual a quantidade de pessoas disseram não saber avaliar, sobre a pergunta que a enquete fez?</a:t>
            </a:r>
          </a:p>
          <a:p>
            <a:pPr algn="just"/>
            <a:endParaRPr lang="pt-BR" dirty="0"/>
          </a:p>
        </p:txBody>
      </p:sp>
      <p:pic>
        <p:nvPicPr>
          <p:cNvPr id="7" name="Espaço Reservado para Conteúdo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471" y="1068672"/>
            <a:ext cx="3622829" cy="542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3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385979" y="1259741"/>
            <a:ext cx="5333493" cy="4755820"/>
          </a:xfrm>
        </p:spPr>
        <p:txBody>
          <a:bodyPr>
            <a:normAutofit/>
          </a:bodyPr>
          <a:lstStyle/>
          <a:p>
            <a:pPr algn="just"/>
            <a:r>
              <a:rPr lang="pt-BR" sz="1800" dirty="0" smtClean="0"/>
              <a:t>Reposta. </a:t>
            </a:r>
          </a:p>
          <a:p>
            <a:pPr algn="just"/>
            <a:r>
              <a:rPr lang="pt-BR" sz="1800" dirty="0"/>
              <a:t>Disseram não saber avaliar a pergunta 8% das 279 pessoas, ou seja:</a:t>
            </a:r>
          </a:p>
          <a:p>
            <a:pPr algn="just"/>
            <a:r>
              <a:rPr lang="pt-BR" sz="1800" dirty="0"/>
              <a:t>(8/100).279 = 22,32.</a:t>
            </a:r>
          </a:p>
          <a:p>
            <a:pPr algn="just"/>
            <a:r>
              <a:rPr lang="pt-BR" sz="1800" dirty="0"/>
              <a:t>Como se trata de número de pessoas, cerca de 22 pessoas não soube avaliar a pergunta da enquete. </a:t>
            </a:r>
          </a:p>
          <a:p>
            <a:pPr algn="just"/>
            <a:endParaRPr lang="pt-BR" sz="1800" dirty="0"/>
          </a:p>
        </p:txBody>
      </p:sp>
      <p:pic>
        <p:nvPicPr>
          <p:cNvPr id="4" name="Espaço Reservado para Conteúdo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60" y="1399614"/>
            <a:ext cx="4315427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3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Estatística 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Prof. Ms. </a:t>
            </a:r>
            <a:r>
              <a:rPr lang="pt-BR" dirty="0" err="1" smtClean="0"/>
              <a:t>Edimar</a:t>
            </a:r>
            <a:r>
              <a:rPr lang="pt-BR" dirty="0" smtClean="0"/>
              <a:t> </a:t>
            </a:r>
            <a:r>
              <a:rPr lang="pt-BR" dirty="0" err="1" smtClean="0"/>
              <a:t>Izidoro</a:t>
            </a:r>
            <a:r>
              <a:rPr lang="pt-BR" dirty="0" smtClean="0"/>
              <a:t> Novaes</a:t>
            </a:r>
            <a:endParaRPr lang="pt-BR" dirty="0"/>
          </a:p>
        </p:txBody>
      </p:sp>
      <p:pic>
        <p:nvPicPr>
          <p:cNvPr id="4" name="Espaço Reservado para Imagem 3"/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1" r="314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431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385979" y="1259741"/>
            <a:ext cx="5333493" cy="4755820"/>
          </a:xfrm>
        </p:spPr>
        <p:txBody>
          <a:bodyPr>
            <a:normAutofit/>
          </a:bodyPr>
          <a:lstStyle/>
          <a:p>
            <a:pPr algn="just"/>
            <a:r>
              <a:rPr lang="pt-BR" sz="1800" b="1" dirty="0" err="1" smtClean="0"/>
              <a:t>Enade</a:t>
            </a:r>
            <a:r>
              <a:rPr lang="pt-BR" sz="1800" b="1" dirty="0" smtClean="0"/>
              <a:t> 2014.</a:t>
            </a:r>
          </a:p>
          <a:p>
            <a:pPr algn="just"/>
            <a:r>
              <a:rPr lang="pt-BR" sz="1800" dirty="0" smtClean="0"/>
              <a:t>Pegada </a:t>
            </a:r>
            <a:r>
              <a:rPr lang="pt-BR" sz="1800" dirty="0"/>
              <a:t>ecológica é um indicador que estima a demanda ou a exigência humana sobre o meio ambiente, considerando-se o nível de atividade para atender ao padrão de consumo atual (com a tecnologia atual).</a:t>
            </a:r>
          </a:p>
          <a:p>
            <a:pPr algn="just"/>
            <a:r>
              <a:rPr lang="pt-BR" sz="1800" dirty="0" smtClean="0"/>
              <a:t> </a:t>
            </a:r>
            <a:endParaRPr lang="pt-BR" sz="1800" dirty="0"/>
          </a:p>
          <a:p>
            <a:pPr algn="just"/>
            <a:endParaRPr lang="pt-BR" sz="1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892" y="984413"/>
            <a:ext cx="4981296" cy="392878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899892" y="4913195"/>
            <a:ext cx="2740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Fonte. O autor (adaptada).</a:t>
            </a:r>
          </a:p>
        </p:txBody>
      </p:sp>
    </p:spTree>
    <p:extLst>
      <p:ext uri="{BB962C8B-B14F-4D97-AF65-F5344CB8AC3E}">
        <p14:creationId xmlns:p14="http://schemas.microsoft.com/office/powerpoint/2010/main" val="283512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385979" y="1259741"/>
            <a:ext cx="5333493" cy="4755820"/>
          </a:xfrm>
        </p:spPr>
        <p:txBody>
          <a:bodyPr>
            <a:normAutofit/>
          </a:bodyPr>
          <a:lstStyle/>
          <a:p>
            <a:pPr algn="just"/>
            <a:r>
              <a:rPr lang="pt-BR" sz="1800" dirty="0" smtClean="0"/>
              <a:t>A </a:t>
            </a:r>
            <a:r>
              <a:rPr lang="pt-BR" sz="1800" dirty="0" err="1"/>
              <a:t>biocapacidade</a:t>
            </a:r>
            <a:r>
              <a:rPr lang="pt-BR" sz="1800" dirty="0"/>
              <a:t> do planeta, indicador que reflete a regeneração (natural) do meio ambiente, é medida também em hectare global.</a:t>
            </a:r>
          </a:p>
          <a:p>
            <a:pPr algn="just"/>
            <a:r>
              <a:rPr lang="pt-BR" sz="1800" dirty="0"/>
              <a:t> </a:t>
            </a:r>
          </a:p>
          <a:p>
            <a:pPr algn="just"/>
            <a:endParaRPr lang="pt-BR" sz="1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892" y="984413"/>
            <a:ext cx="4981296" cy="392878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899892" y="4913195"/>
            <a:ext cx="2740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Fonte. O autor (adaptada).</a:t>
            </a:r>
          </a:p>
        </p:txBody>
      </p:sp>
    </p:spTree>
    <p:extLst>
      <p:ext uri="{BB962C8B-B14F-4D97-AF65-F5344CB8AC3E}">
        <p14:creationId xmlns:p14="http://schemas.microsoft.com/office/powerpoint/2010/main" val="145600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391717" y="486042"/>
            <a:ext cx="10471639" cy="5368848"/>
          </a:xfrm>
        </p:spPr>
        <p:txBody>
          <a:bodyPr>
            <a:normAutofit/>
          </a:bodyPr>
          <a:lstStyle/>
          <a:p>
            <a:pPr algn="just"/>
            <a:r>
              <a:rPr lang="pt-BR" sz="1800" dirty="0"/>
              <a:t>Uma razão entre pegada ecológica e </a:t>
            </a:r>
            <a:r>
              <a:rPr lang="pt-BR" sz="1800" dirty="0" err="1"/>
              <a:t>biocapacidade</a:t>
            </a:r>
            <a:r>
              <a:rPr lang="pt-BR" sz="1800" dirty="0"/>
              <a:t> do planeta</a:t>
            </a:r>
            <a:r>
              <a:rPr lang="pt-BR" sz="1800" dirty="0" smtClean="0"/>
              <a:t>:</a:t>
            </a:r>
          </a:p>
          <a:p>
            <a:pPr algn="just"/>
            <a:endParaRPr lang="pt-BR" sz="18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1800" dirty="0"/>
              <a:t>igual a 1 indica que a exigência humana sobre os recursos do meio ambiente é reposta na sua totalidade pelo planeta, devido à capacidade natural de regeneração.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1800" dirty="0"/>
              <a:t>Se for maior que 1, a razão indica que a demanda humana é superior à capacidade do planeta de se recuperar e,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1800" dirty="0"/>
              <a:t>se for menor que 1, indica que o planeta se recupera mais rapidamente.</a:t>
            </a:r>
          </a:p>
        </p:txBody>
      </p:sp>
    </p:spTree>
    <p:extLst>
      <p:ext uri="{BB962C8B-B14F-4D97-AF65-F5344CB8AC3E}">
        <p14:creationId xmlns:p14="http://schemas.microsoft.com/office/powerpoint/2010/main" val="289940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76" y="483358"/>
            <a:ext cx="8688764" cy="50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6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391717" y="486042"/>
            <a:ext cx="10471639" cy="5368848"/>
          </a:xfrm>
        </p:spPr>
        <p:txBody>
          <a:bodyPr>
            <a:normAutofit/>
          </a:bodyPr>
          <a:lstStyle/>
          <a:p>
            <a:pPr algn="just"/>
            <a:r>
              <a:rPr lang="pt-BR" sz="1800" dirty="0" smtClean="0"/>
              <a:t>O aumento da razão entre pegada ecológica e </a:t>
            </a:r>
            <a:r>
              <a:rPr lang="pt-BR" sz="1800" dirty="0" err="1" smtClean="0"/>
              <a:t>biocapacidade</a:t>
            </a:r>
            <a:r>
              <a:rPr lang="pt-BR" sz="1800" dirty="0" smtClean="0"/>
              <a:t> representada no gráfico evidencia: </a:t>
            </a:r>
          </a:p>
          <a:p>
            <a:pPr algn="just"/>
            <a:endParaRPr lang="pt-BR" sz="1800" dirty="0" smtClean="0"/>
          </a:p>
          <a:p>
            <a:pPr marL="342900" indent="-342900" algn="just">
              <a:buAutoNum type="alphaLcParenR"/>
            </a:pPr>
            <a:r>
              <a:rPr lang="pt-BR" sz="1800" dirty="0" smtClean="0"/>
              <a:t>Redução </a:t>
            </a:r>
            <a:r>
              <a:rPr lang="pt-BR" sz="1800" dirty="0"/>
              <a:t>das áreas de plantio do planeta para valores inferiores a 10.000 m</a:t>
            </a:r>
            <a:r>
              <a:rPr lang="pt-BR" sz="1800" baseline="30000" dirty="0"/>
              <a:t>2</a:t>
            </a:r>
            <a:r>
              <a:rPr lang="pt-BR" sz="1800" dirty="0"/>
              <a:t> devido ao padrão atual de consumo de produtos </a:t>
            </a:r>
            <a:r>
              <a:rPr lang="pt-BR" sz="1800" dirty="0" smtClean="0"/>
              <a:t>agrícolas.</a:t>
            </a:r>
          </a:p>
          <a:p>
            <a:pPr marL="342900" indent="-342900" algn="just">
              <a:buAutoNum type="alphaLcParenR"/>
            </a:pPr>
            <a:r>
              <a:rPr lang="pt-BR" sz="1800" dirty="0" smtClean="0"/>
              <a:t>Aumento </a:t>
            </a:r>
            <a:r>
              <a:rPr lang="pt-BR" sz="1800" dirty="0"/>
              <a:t>gradual da capacidade de regeneração do planeta em relação às exigências </a:t>
            </a:r>
            <a:r>
              <a:rPr lang="pt-BR" sz="1800" dirty="0" smtClean="0"/>
              <a:t>humanas.</a:t>
            </a:r>
          </a:p>
          <a:p>
            <a:pPr marL="342900" indent="-342900" algn="just">
              <a:buAutoNum type="alphaLcParenR"/>
            </a:pPr>
            <a:r>
              <a:rPr lang="pt-BR" sz="1800" dirty="0" smtClean="0"/>
              <a:t>Reposição </a:t>
            </a:r>
            <a:r>
              <a:rPr lang="pt-BR" sz="1800" dirty="0"/>
              <a:t>dos recursos naturais pelo planeta em sua totalidade frente às exigências </a:t>
            </a:r>
            <a:r>
              <a:rPr lang="pt-BR" sz="1800" dirty="0" smtClean="0"/>
              <a:t>humanas.</a:t>
            </a:r>
          </a:p>
          <a:p>
            <a:pPr marL="342900" indent="-342900" algn="just">
              <a:buAutoNum type="alphaLcParenR"/>
            </a:pPr>
            <a:r>
              <a:rPr lang="pt-BR" sz="1800" dirty="0" smtClean="0"/>
              <a:t>Incapacidade </a:t>
            </a:r>
            <a:r>
              <a:rPr lang="pt-BR" sz="1800" dirty="0"/>
              <a:t>de regeneração natural do planeta ao longo do período </a:t>
            </a:r>
            <a:r>
              <a:rPr lang="pt-BR" sz="1800" dirty="0" smtClean="0"/>
              <a:t>1961-2008.</a:t>
            </a:r>
          </a:p>
          <a:p>
            <a:pPr marL="342900" indent="-342900" algn="just">
              <a:buAutoNum type="alphaLcParenR"/>
            </a:pPr>
            <a:r>
              <a:rPr lang="pt-BR" sz="1800" dirty="0" smtClean="0"/>
              <a:t>Tendência </a:t>
            </a:r>
            <a:r>
              <a:rPr lang="pt-BR" sz="1800" dirty="0"/>
              <a:t>ao desequilíbrio gradual e continuo da sustentabilidade do planeta.</a:t>
            </a:r>
          </a:p>
          <a:p>
            <a:pPr algn="just"/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03061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391717" y="486042"/>
            <a:ext cx="10471639" cy="5368848"/>
          </a:xfrm>
        </p:spPr>
        <p:txBody>
          <a:bodyPr>
            <a:normAutofit/>
          </a:bodyPr>
          <a:lstStyle/>
          <a:p>
            <a:pPr algn="just"/>
            <a:r>
              <a:rPr lang="pt-BR" sz="1800" dirty="0"/>
              <a:t>Avaliando o gráfico apresentado na questão, o aumento da razão entre pegada ecológica e </a:t>
            </a:r>
            <a:r>
              <a:rPr lang="pt-BR" sz="1800" dirty="0" err="1"/>
              <a:t>biocapacidade</a:t>
            </a:r>
            <a:r>
              <a:rPr lang="pt-BR" sz="1800" dirty="0"/>
              <a:t> representado no gráfico evidencia:</a:t>
            </a:r>
          </a:p>
          <a:p>
            <a:pPr algn="just"/>
            <a:r>
              <a:rPr lang="pt-BR" sz="1800" dirty="0"/>
              <a:t>Tendência ao desequilíbrio gradual e continuo da sustentabilidade do planeta.</a:t>
            </a:r>
          </a:p>
          <a:p>
            <a:pPr algn="just"/>
            <a:r>
              <a:rPr lang="pt-BR" sz="1800" dirty="0"/>
              <a:t>Letra E. </a:t>
            </a:r>
          </a:p>
          <a:p>
            <a:pPr algn="just"/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84006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594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E0924EAD-864A-7040-AA5B-16534363934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Unidade 1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="" xmlns:a16="http://schemas.microsoft.com/office/drawing/2014/main" id="{663B7A01-E6E8-F748-8A40-0A1FA5167E0D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t-BR" dirty="0" smtClean="0"/>
              <a:t>Representação </a:t>
            </a:r>
            <a:r>
              <a:rPr lang="pt-BR" dirty="0"/>
              <a:t>e Interpretação de </a:t>
            </a:r>
            <a:r>
              <a:rPr lang="pt-BR" dirty="0" smtClean="0"/>
              <a:t>Dados. </a:t>
            </a:r>
            <a:r>
              <a:rPr lang="pt-BR" dirty="0"/>
              <a:t>Tabelas e Gráficos. </a:t>
            </a:r>
          </a:p>
          <a:p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089" y="1977156"/>
            <a:ext cx="5790205" cy="3884701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3381089" y="5861857"/>
            <a:ext cx="2676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Fonte. O autor (adaptada).</a:t>
            </a:r>
          </a:p>
        </p:txBody>
      </p:sp>
    </p:spTree>
    <p:extLst>
      <p:ext uri="{BB962C8B-B14F-4D97-AF65-F5344CB8AC3E}">
        <p14:creationId xmlns:p14="http://schemas.microsoft.com/office/powerpoint/2010/main" val="104263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1800" dirty="0"/>
              <a:t>Com a evolução tecnológica ocorrida no final do século XX, as máquinas, controles e processos de usinagem evoluíram em grande escala, acabando por tornar o uso das diversas ferramentas um dos fatores mais críticos durante os processos industriais.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775" y="2183704"/>
            <a:ext cx="5658225" cy="45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3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1800" dirty="0"/>
              <a:t>Como em qualquer situação de uso intenso de uma ferramenta ou mecanismo, verificou-se que o desgaste excessivo diminuía o tempo de vida útil (tempo de utilização do produto) e aumentava a necessidade de manutenção. A pergunta que surgiu então foi: </a:t>
            </a:r>
          </a:p>
        </p:txBody>
      </p:sp>
    </p:spTree>
    <p:extLst>
      <p:ext uri="{BB962C8B-B14F-4D97-AF65-F5344CB8AC3E}">
        <p14:creationId xmlns:p14="http://schemas.microsoft.com/office/powerpoint/2010/main" val="139389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1800" dirty="0"/>
              <a:t>Existe alguma forma de analisar, por meio da Estatística, o comportamento dos dados de vida útil de ferramentas e equipamentos?</a:t>
            </a:r>
          </a:p>
        </p:txBody>
      </p:sp>
      <p:pic>
        <p:nvPicPr>
          <p:cNvPr id="7" name="Espaço Reservado para Conteúdo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471" y="1068672"/>
            <a:ext cx="3622829" cy="542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1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1800" dirty="0"/>
              <a:t>Você, profissional em uma grande indústria fez uma análise do histórico relatado da vida útil de algumas ferramentas específicas utilizadas em operações envolvendo altos gradientes de temperatura.</a:t>
            </a:r>
          </a:p>
          <a:p>
            <a:pPr algn="just"/>
            <a:r>
              <a:rPr lang="pt-BR" sz="1800" dirty="0"/>
              <a:t>O número de amostras  estipulado para o levantamento foi de 50 peças. Os dados estão dispostos na tabela a seguir, que apresenta qual foi a vida útil (em meses) destas ferramentas.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686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1800" dirty="0"/>
              <a:t>Tabela de Distribuição de Frequência contínua.  </a:t>
            </a:r>
          </a:p>
          <a:p>
            <a:pPr algn="just"/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207" y="1341051"/>
            <a:ext cx="7687586" cy="454979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347741" y="5890846"/>
            <a:ext cx="2676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Fonte. O autor (adaptada).</a:t>
            </a:r>
          </a:p>
        </p:txBody>
      </p:sp>
    </p:spTree>
    <p:extLst>
      <p:ext uri="{BB962C8B-B14F-4D97-AF65-F5344CB8AC3E}">
        <p14:creationId xmlns:p14="http://schemas.microsoft.com/office/powerpoint/2010/main" val="326270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399627" y="3020302"/>
            <a:ext cx="5333493" cy="2602575"/>
          </a:xfrm>
        </p:spPr>
        <p:txBody>
          <a:bodyPr>
            <a:normAutofit/>
          </a:bodyPr>
          <a:lstStyle/>
          <a:p>
            <a:pPr algn="ctr"/>
            <a:r>
              <a:rPr lang="pt-BR" sz="2400" dirty="0"/>
              <a:t>Interpretação das Frequências.</a:t>
            </a:r>
          </a:p>
        </p:txBody>
      </p:sp>
      <p:pic>
        <p:nvPicPr>
          <p:cNvPr id="7" name="Espaço Reservado para Conteúdo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471" y="1068672"/>
            <a:ext cx="3622829" cy="542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3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square" rtlCol="0">
        <a:spAutoFit/>
      </a:bodyPr>
      <a:lstStyle>
        <a:defPPr>
          <a:defRPr dirty="0" smtClean="0">
            <a:ln>
              <a:solidFill>
                <a:schemeClr val="accent2">
                  <a:lumMod val="75000"/>
                </a:schemeClr>
              </a:solidFill>
            </a:ln>
            <a:solidFill>
              <a:srgbClr val="EE7325"/>
            </a:solidFill>
            <a:latin typeface="Exo 2 Extra Bold" panose="00000900000000000000" pitchFamily="50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725</Words>
  <Application>Microsoft Office PowerPoint</Application>
  <PresentationFormat>Personalizar</PresentationFormat>
  <Paragraphs>60</Paragraphs>
  <Slides>26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27" baseType="lpstr">
      <vt:lpstr>Tema do Office</vt:lpstr>
      <vt:lpstr>Engenharia De Software</vt:lpstr>
      <vt:lpstr>Estatística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Henrique Coppola Cole</dc:creator>
  <cp:lastModifiedBy>Usuário</cp:lastModifiedBy>
  <cp:revision>230</cp:revision>
  <cp:lastPrinted>2021-05-21T20:29:14Z</cp:lastPrinted>
  <dcterms:created xsi:type="dcterms:W3CDTF">2020-01-23T19:05:58Z</dcterms:created>
  <dcterms:modified xsi:type="dcterms:W3CDTF">2022-07-19T21:44:38Z</dcterms:modified>
</cp:coreProperties>
</file>